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22"/>
  </p:notesMasterIdLst>
  <p:sldIdLst>
    <p:sldId id="256" r:id="rId2"/>
    <p:sldId id="262" r:id="rId3"/>
    <p:sldId id="270" r:id="rId4"/>
    <p:sldId id="276" r:id="rId5"/>
    <p:sldId id="277" r:id="rId6"/>
    <p:sldId id="278" r:id="rId7"/>
    <p:sldId id="279" r:id="rId8"/>
    <p:sldId id="280" r:id="rId9"/>
    <p:sldId id="264" r:id="rId10"/>
    <p:sldId id="267" r:id="rId11"/>
    <p:sldId id="271" r:id="rId12"/>
    <p:sldId id="258" r:id="rId13"/>
    <p:sldId id="259" r:id="rId14"/>
    <p:sldId id="260" r:id="rId15"/>
    <p:sldId id="265" r:id="rId16"/>
    <p:sldId id="266" r:id="rId17"/>
    <p:sldId id="272" r:id="rId18"/>
    <p:sldId id="273" r:id="rId19"/>
    <p:sldId id="274" r:id="rId20"/>
    <p:sldId id="275"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284B"/>
    <a:srgbClr val="372A45"/>
    <a:srgbClr val="211060"/>
    <a:srgbClr val="504E83"/>
    <a:srgbClr val="16125E"/>
    <a:srgbClr val="31178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7" d="100"/>
          <a:sy n="67" d="100"/>
        </p:scale>
        <p:origin x="-9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012E8-228C-4065-B235-D3A4AB022744}" type="datetimeFigureOut">
              <a:rPr lang="en-US" smtClean="0"/>
              <a:pPr/>
              <a:t>10/27/2010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0A0BD-9056-4BFD-982F-177A3F27DD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rau.gov/snsnet/resources/72MSA25CountyBreakdown.xl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orau.gov/snsnet/resources/75MSA25CountyBreakdown_alt_ac.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80A0BD-9056-4BFD-982F-177A3F27DD2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1999 Congress charged the Department of Health and Human Services (HHS) and the Centers for Disease Control and Prevention (CDC) with the establishment of the National Pharmaceutical Stockpile (NPS). The mission was to provide a re-supply of large quantities of essential medical materiel to states and communities during an emergency within twelve hours of the federal decision to deploy. </a:t>
            </a:r>
          </a:p>
          <a:p>
            <a:r>
              <a:rPr lang="en-US" dirty="0" smtClean="0"/>
              <a:t>The Homeland Security Act of 2002 tasked the Department of Homeland Security (DHS) with defining the goals and performance requirements of the SNS Program, as well as managing the actual deployment of assets. Effective on 1 March 2003, the NPS became the Strategic National Stockpile (SNS) Program managed jointly by DHS and HHS. With the signing of the </a:t>
            </a:r>
            <a:r>
              <a:rPr lang="en-US" dirty="0" err="1" smtClean="0"/>
              <a:t>BioShield</a:t>
            </a:r>
            <a:r>
              <a:rPr lang="en-US" dirty="0" smtClean="0"/>
              <a:t> legislation, the SNS Program was returned to HHS for oversight and guidance. The SNS Program works with governmental and non-governmental partners to upgrade the nation’s public health capacity to respond to a national emergency.  </a:t>
            </a:r>
          </a:p>
          <a:p>
            <a:endParaRPr lang="en-US" dirty="0"/>
          </a:p>
        </p:txBody>
      </p:sp>
      <p:sp>
        <p:nvSpPr>
          <p:cNvPr id="4" name="Slide Number Placeholder 3"/>
          <p:cNvSpPr>
            <a:spLocks noGrp="1"/>
          </p:cNvSpPr>
          <p:nvPr>
            <p:ph type="sldNum" sz="quarter" idx="10"/>
          </p:nvPr>
        </p:nvSpPr>
        <p:spPr/>
        <p:txBody>
          <a:bodyPr/>
          <a:lstStyle/>
          <a:p>
            <a:fld id="{B480A0BD-9056-4BFD-982F-177A3F27DD2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130 air-cargo</a:t>
            </a:r>
            <a:r>
              <a:rPr lang="en-US" baseline="0" dirty="0" smtClean="0"/>
              <a:t> containers can fill a wide body jet or come over the road in eight 53-foot Tractor-trailer rigs.  The new formulary increased the amount of 10-day unit-of-use antibiotic courses from 300,000 to 500,000.  Eventually, the split between Doxycycline and Ciprofloxacin will be 50/50.  Currently it is 80% doxycycline and 20% </a:t>
            </a:r>
            <a:r>
              <a:rPr lang="en-US" sz="1400" baseline="0" dirty="0" smtClean="0"/>
              <a:t>ciprofloxacin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480A0BD-9056-4BFD-982F-177A3F27DD2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a:t>
            </a:r>
            <a:r>
              <a:rPr lang="en-US" baseline="0" dirty="0" smtClean="0"/>
              <a:t> though we have an understanding of what the SNS has on hand, everything is subject to change and the formulary will change as new threat agents emerge and new countermeasures are developed.  Additionally, the </a:t>
            </a:r>
            <a:r>
              <a:rPr lang="en-US" dirty="0" smtClean="0"/>
              <a:t>CDC is able to provide additional medications and medical supplies through contracts with the Veterans Administration.  CDC can use this mechanism during an emergency to rapidly procure additional materials that are not typically part of the SNS formulary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480A0BD-9056-4BFD-982F-177A3F27DD2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each FMS is configured in three modules:</a:t>
            </a:r>
          </a:p>
          <a:p>
            <a:r>
              <a:rPr lang="en-US" dirty="0" smtClean="0"/>
              <a:t>Base Support – Five 50 bed sets with bedding, personal hygiene, personal protective equipment and supplies for administrative, food, housekeeping, first aid, basic medical, pediatric and bariatric services </a:t>
            </a:r>
          </a:p>
          <a:p>
            <a:r>
              <a:rPr lang="en-US" dirty="0" smtClean="0"/>
              <a:t>Treatment – Supplies for medical, surgical, chronic care, special needs and non-acute care </a:t>
            </a:r>
          </a:p>
          <a:p>
            <a:r>
              <a:rPr lang="en-US" dirty="0" smtClean="0"/>
              <a:t>Pharmacy – Prescription medications and pharmaceutical supplies </a:t>
            </a:r>
          </a:p>
          <a:p>
            <a:endParaRPr lang="en-US" dirty="0" smtClean="0"/>
          </a:p>
          <a:p>
            <a:r>
              <a:rPr lang="en-US" dirty="0" smtClean="0"/>
              <a:t>Requires a minimum of 40,000 square feet of enclosed, climate controlled space </a:t>
            </a:r>
          </a:p>
          <a:p>
            <a:r>
              <a:rPr lang="en-US" dirty="0" smtClean="0"/>
              <a:t>Is scalable to the needs of an incident </a:t>
            </a:r>
          </a:p>
          <a:p>
            <a:r>
              <a:rPr lang="en-US" dirty="0" smtClean="0"/>
              <a:t>Has modular configuration as treatment and pharmacy modules can be easily added to the base module to enhance unit capability </a:t>
            </a:r>
          </a:p>
          <a:p>
            <a:r>
              <a:rPr lang="en-US" dirty="0" smtClean="0"/>
              <a:t>Can be transported by air, water or ground </a:t>
            </a:r>
          </a:p>
          <a:p>
            <a:r>
              <a:rPr lang="en-US" dirty="0" smtClean="0"/>
              <a:t>Can be quickly integrated into pre-selected sites </a:t>
            </a:r>
          </a:p>
          <a:p>
            <a:r>
              <a:rPr lang="en-US" dirty="0" smtClean="0"/>
              <a:t>Can care for non-acute, special need or quarantined patients for up to three days </a:t>
            </a:r>
          </a:p>
          <a:p>
            <a:r>
              <a:rPr lang="en-US" dirty="0" smtClean="0"/>
              <a:t>Is modeled to accommodate all age populations </a:t>
            </a:r>
          </a:p>
          <a:p>
            <a:endParaRPr lang="en-US" dirty="0"/>
          </a:p>
        </p:txBody>
      </p:sp>
      <p:sp>
        <p:nvSpPr>
          <p:cNvPr id="4" name="Slide Number Placeholder 3"/>
          <p:cNvSpPr>
            <a:spLocks noGrp="1"/>
          </p:cNvSpPr>
          <p:nvPr>
            <p:ph type="sldNum" sz="quarter" idx="10"/>
          </p:nvPr>
        </p:nvSpPr>
        <p:spPr/>
        <p:txBody>
          <a:bodyPr/>
          <a:lstStyle/>
          <a:p>
            <a:fld id="{B480A0BD-9056-4BFD-982F-177A3F27DD2D}"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Cities Readiness Initiative (CRI) is a federal effort designed to increase bioterrorism preparedness in the nation's larger cities. The goal is to save lives in these selected cities by rapidly dispensing medication to their entire population within 48 hours of the decision to do so.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Since 2004, CDC has provided special funding for CRI through the Public Health Emergency Preparedness Cooperative Agreement. The funding is provided to enhance the mass dispensing capabilities of the CRI MSA's and their </a:t>
            </a:r>
            <a:r>
              <a:rPr lang="en-US" dirty="0" smtClean="0">
                <a:hlinkClick r:id="rId3" action="ppaction://hlinkfile"/>
              </a:rPr>
              <a:t>metropolitan statistical areas (MSAs) </a:t>
            </a:r>
            <a:r>
              <a:rPr lang="en-US" dirty="0" smtClean="0"/>
              <a:t>(Excel, 58kMB) [</a:t>
            </a:r>
            <a:r>
              <a:rPr lang="en-US" dirty="0" smtClean="0">
                <a:hlinkClick r:id="rId4" action="ppaction://hlinkfile"/>
              </a:rPr>
              <a:t>Accessible Version</a:t>
            </a:r>
            <a:r>
              <a:rPr lang="en-US" dirty="0" smtClean="0"/>
              <a:t> (PDF, 146k)]. 72 MSAs will use this special funding to develop plans that support mass dispensing of drugs to 100% of the identified population within 48 hours of a decision to do so. A total of 72 cities are included in this initiative.</a:t>
            </a:r>
            <a:endParaRPr lang="en-US" dirty="0"/>
          </a:p>
        </p:txBody>
      </p:sp>
      <p:sp>
        <p:nvSpPr>
          <p:cNvPr id="4" name="Slide Number Placeholder 3"/>
          <p:cNvSpPr>
            <a:spLocks noGrp="1"/>
          </p:cNvSpPr>
          <p:nvPr>
            <p:ph type="sldNum" sz="quarter" idx="10"/>
          </p:nvPr>
        </p:nvSpPr>
        <p:spPr/>
        <p:txBody>
          <a:bodyPr/>
          <a:lstStyle/>
          <a:p>
            <a:fld id="{B480A0BD-9056-4BFD-982F-177A3F27DD2D}"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80A0BD-9056-4BFD-982F-177A3F27DD2D}"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CBRNE</a:t>
            </a:r>
            <a:endParaRPr lang="en-US"/>
          </a:p>
        </p:txBody>
      </p:sp>
      <p:sp>
        <p:nvSpPr>
          <p:cNvPr id="4" name="Slide Number Placeholder 3"/>
          <p:cNvSpPr>
            <a:spLocks noGrp="1"/>
          </p:cNvSpPr>
          <p:nvPr>
            <p:ph type="sldNum" sz="quarter" idx="10"/>
          </p:nvPr>
        </p:nvSpPr>
        <p:spPr/>
        <p:txBody>
          <a:bodyPr/>
          <a:lstStyle/>
          <a:p>
            <a:fld id="{B480A0BD-9056-4BFD-982F-177A3F27DD2D}"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Could add photo of WA EOC.  (Isn’t this the CDC DEOC?)</a:t>
            </a:r>
            <a:endParaRPr lang="en-US" dirty="0"/>
          </a:p>
        </p:txBody>
      </p:sp>
      <p:sp>
        <p:nvSpPr>
          <p:cNvPr id="4" name="Slide Number Placeholder 3"/>
          <p:cNvSpPr>
            <a:spLocks noGrp="1"/>
          </p:cNvSpPr>
          <p:nvPr>
            <p:ph type="sldNum" sz="quarter" idx="10"/>
          </p:nvPr>
        </p:nvSpPr>
        <p:spPr/>
        <p:txBody>
          <a:bodyPr/>
          <a:lstStyle/>
          <a:p>
            <a:fld id="{B480A0BD-9056-4BFD-982F-177A3F27DD2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endParaRPr lang="en-US"/>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12B731B-A3FF-4BB2-B22D-A54AA5CB30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ECB9542-742B-439A-AB5C-1851CA7731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4EEBE96-1C4C-4458-9677-9C326F7D77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7E50141-3B66-44EB-B149-3FD1E6822D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F4B9044-7C89-4DAB-8F40-D5D4A85266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0905717-0D66-4D48-A702-BD9285AFEA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endParaRPr lang="en-US"/>
          </a:p>
        </p:txBody>
      </p:sp>
      <p:sp>
        <p:nvSpPr>
          <p:cNvPr id="27" name="Slide Number Placeholder 26"/>
          <p:cNvSpPr>
            <a:spLocks noGrp="1"/>
          </p:cNvSpPr>
          <p:nvPr>
            <p:ph type="sldNum" sz="quarter" idx="11"/>
          </p:nvPr>
        </p:nvSpPr>
        <p:spPr/>
        <p:txBody>
          <a:bodyPr rtlCol="0"/>
          <a:lstStyle/>
          <a:p>
            <a:fld id="{B3128BA3-34E9-48CD-81EF-4A621A91B0EA}" type="slidenum">
              <a:rPr lang="en-US" smtClean="0"/>
              <a:pPr/>
              <a:t>‹#›</a:t>
            </a:fld>
            <a:endParaRPr lang="en-US"/>
          </a:p>
        </p:txBody>
      </p:sp>
      <p:sp>
        <p:nvSpPr>
          <p:cNvPr id="28" name="Footer Placeholder 2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endParaRPr lang="en-US"/>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p>
        </p:txBody>
      </p:sp>
      <p:sp>
        <p:nvSpPr>
          <p:cNvPr id="5" name="Slide Number Placeholder 4"/>
          <p:cNvSpPr>
            <a:spLocks noGrp="1"/>
          </p:cNvSpPr>
          <p:nvPr>
            <p:ph type="sldNum" sz="quarter" idx="12"/>
          </p:nvPr>
        </p:nvSpPr>
        <p:spPr>
          <a:xfrm>
            <a:off x="8174736" y="2272"/>
            <a:ext cx="762000" cy="365760"/>
          </a:xfrm>
        </p:spPr>
        <p:txBody>
          <a:bodyPr/>
          <a:lstStyle/>
          <a:p>
            <a:fld id="{FEAABEDD-1F7E-4B24-834B-956E1EE008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571A02C-02FC-44BC-9BB2-31B16DCEF8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E1462B1-C790-4964-B3C8-B9B716C0A3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21F1F35-E6FF-4306-A162-555DD44D7A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EA1D15F-BB6D-468E-86E0-8CE65C5C79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381000"/>
            <a:ext cx="9144000" cy="3200400"/>
          </a:xfrm>
        </p:spPr>
        <p:txBody>
          <a:bodyPr>
            <a:normAutofit/>
          </a:bodyPr>
          <a:lstStyle/>
          <a:p>
            <a:pPr algn="ctr" eaLnBrk="1" hangingPunct="1"/>
            <a:r>
              <a:rPr lang="en-US" sz="2800" dirty="0" smtClean="0">
                <a:latin typeface="Verdana" charset="0"/>
              </a:rPr>
              <a:t>Working together in an Emergency </a:t>
            </a:r>
            <a:br>
              <a:rPr lang="en-US" sz="2800" dirty="0" smtClean="0">
                <a:latin typeface="Verdana" charset="0"/>
              </a:rPr>
            </a:br>
            <a:r>
              <a:rPr lang="en-US" sz="2800" dirty="0" smtClean="0">
                <a:latin typeface="Verdana" charset="0"/>
              </a:rPr>
              <a:t>- to Keep North Westerners’ Safe</a:t>
            </a:r>
            <a:br>
              <a:rPr lang="en-US" sz="2800" dirty="0" smtClean="0">
                <a:latin typeface="Verdana" charset="0"/>
              </a:rPr>
            </a:br>
            <a:r>
              <a:rPr lang="en-US" sz="2000" dirty="0" smtClean="0">
                <a:latin typeface="Verdana" charset="0"/>
              </a:rPr>
              <a:t/>
            </a:r>
            <a:br>
              <a:rPr lang="en-US" sz="2000" dirty="0" smtClean="0">
                <a:latin typeface="Verdana" charset="0"/>
              </a:rPr>
            </a:br>
            <a:r>
              <a:rPr lang="en-US" sz="2000" dirty="0" smtClean="0">
                <a:latin typeface="Verdana" charset="0"/>
              </a:rPr>
              <a:t/>
            </a:r>
            <a:br>
              <a:rPr lang="en-US" sz="2000" dirty="0" smtClean="0">
                <a:latin typeface="Verdana" charset="0"/>
              </a:rPr>
            </a:br>
            <a:r>
              <a:rPr lang="en-US" sz="2000" dirty="0" smtClean="0">
                <a:latin typeface="Verdana" charset="0"/>
              </a:rPr>
              <a:t/>
            </a:r>
            <a:br>
              <a:rPr lang="en-US" sz="2000" dirty="0" smtClean="0">
                <a:latin typeface="Verdana" charset="0"/>
              </a:rPr>
            </a:br>
            <a:r>
              <a:rPr lang="en-US" sz="2000" dirty="0" smtClean="0">
                <a:latin typeface="Verdana" charset="0"/>
              </a:rPr>
              <a:t/>
            </a:r>
            <a:br>
              <a:rPr lang="en-US" sz="2000" dirty="0" smtClean="0">
                <a:latin typeface="Verdana" charset="0"/>
              </a:rPr>
            </a:br>
            <a:r>
              <a:rPr lang="en-US" sz="2000" dirty="0" smtClean="0">
                <a:latin typeface="Verdana" charset="0"/>
              </a:rPr>
              <a:t/>
            </a:r>
            <a:br>
              <a:rPr lang="en-US" sz="2000" dirty="0" smtClean="0">
                <a:latin typeface="Verdana" charset="0"/>
              </a:rPr>
            </a:br>
            <a:r>
              <a:rPr lang="en-US" sz="2000" dirty="0" smtClean="0">
                <a:latin typeface="Verdana" charset="0"/>
              </a:rPr>
              <a:t/>
            </a:r>
            <a:br>
              <a:rPr lang="en-US" sz="2000" dirty="0" smtClean="0">
                <a:latin typeface="Verdana" charset="0"/>
              </a:rPr>
            </a:br>
            <a:r>
              <a:rPr lang="en-US" sz="1600" dirty="0" smtClean="0">
                <a:latin typeface="Verdana" charset="0"/>
              </a:rPr>
              <a:t>Strategic National Stockpile, Emergency Management, and Disaster Planning</a:t>
            </a:r>
          </a:p>
        </p:txBody>
      </p:sp>
      <p:sp>
        <p:nvSpPr>
          <p:cNvPr id="27651" name="Rectangle 3"/>
          <p:cNvSpPr>
            <a:spLocks noGrp="1" noChangeArrowheads="1"/>
          </p:cNvSpPr>
          <p:nvPr>
            <p:ph type="subTitle" idx="1"/>
          </p:nvPr>
        </p:nvSpPr>
        <p:spPr>
          <a:xfrm>
            <a:off x="228600" y="4419600"/>
            <a:ext cx="4343400" cy="1752600"/>
          </a:xfrm>
        </p:spPr>
        <p:txBody>
          <a:bodyPr>
            <a:normAutofit fontScale="92500" lnSpcReduction="20000"/>
          </a:bodyPr>
          <a:lstStyle/>
          <a:p>
            <a:pPr eaLnBrk="1" hangingPunct="1">
              <a:defRPr/>
            </a:pPr>
            <a:r>
              <a:rPr lang="en-US" sz="1800" dirty="0">
                <a:ea typeface="+mn-ea"/>
                <a:cs typeface="+mn-cs"/>
              </a:rPr>
              <a:t>Sonya L. Czerniak, MPH</a:t>
            </a:r>
          </a:p>
          <a:p>
            <a:pPr eaLnBrk="1" hangingPunct="1">
              <a:defRPr/>
            </a:pPr>
            <a:r>
              <a:rPr lang="en-US" sz="1600" dirty="0">
                <a:ea typeface="+mn-ea"/>
                <a:cs typeface="+mn-cs"/>
              </a:rPr>
              <a:t>Strategic National Stockpile </a:t>
            </a:r>
            <a:r>
              <a:rPr lang="en-US" sz="1600" dirty="0" smtClean="0">
                <a:ea typeface="+mn-ea"/>
                <a:cs typeface="+mn-cs"/>
              </a:rPr>
              <a:t>Coordinator</a:t>
            </a:r>
          </a:p>
          <a:p>
            <a:pPr eaLnBrk="1" hangingPunct="1">
              <a:defRPr/>
            </a:pPr>
            <a:endParaRPr lang="en-US" sz="1600" dirty="0" smtClean="0"/>
          </a:p>
          <a:p>
            <a:pPr eaLnBrk="1" hangingPunct="1">
              <a:defRPr/>
            </a:pPr>
            <a:endParaRPr lang="en-US" sz="1600" dirty="0" smtClean="0">
              <a:ea typeface="+mn-ea"/>
              <a:cs typeface="+mn-cs"/>
            </a:endParaRPr>
          </a:p>
          <a:p>
            <a:pPr eaLnBrk="1" hangingPunct="1">
              <a:defRPr/>
            </a:pPr>
            <a:endParaRPr lang="en-US" sz="1600" dirty="0" smtClean="0"/>
          </a:p>
          <a:p>
            <a:pPr eaLnBrk="1" hangingPunct="1">
              <a:defRPr/>
            </a:pPr>
            <a:endParaRPr lang="en-US" sz="1600" dirty="0" smtClean="0"/>
          </a:p>
          <a:p>
            <a:pPr eaLnBrk="1" hangingPunct="1">
              <a:defRPr/>
            </a:pPr>
            <a:r>
              <a:rPr lang="en-US" sz="1600" dirty="0" smtClean="0"/>
              <a:t>Public Health Division</a:t>
            </a:r>
            <a:endParaRPr lang="en-US" sz="1600" dirty="0">
              <a:ea typeface="+mn-ea"/>
              <a:cs typeface="+mn-cs"/>
            </a:endParaRPr>
          </a:p>
        </p:txBody>
      </p:sp>
      <p:sp>
        <p:nvSpPr>
          <p:cNvPr id="4" name="Rectangle 3"/>
          <p:cNvSpPr txBox="1">
            <a:spLocks noChangeArrowheads="1"/>
          </p:cNvSpPr>
          <p:nvPr/>
        </p:nvSpPr>
        <p:spPr>
          <a:xfrm>
            <a:off x="4572000" y="4419600"/>
            <a:ext cx="4343400" cy="1752600"/>
          </a:xfrm>
          <a:prstGeom prst="rect">
            <a:avLst/>
          </a:prstGeom>
        </p:spPr>
        <p:txBody>
          <a:bodyPr vert="horz">
            <a:normAutofit/>
          </a:bodyPr>
          <a:lstStyle/>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1800" b="0" i="0" u="none" strike="noStrike" kern="1200" cap="none" spc="0" normalizeH="0" baseline="0" noProof="0" dirty="0" smtClean="0">
                <a:ln>
                  <a:noFill/>
                </a:ln>
                <a:solidFill>
                  <a:schemeClr val="tx2"/>
                </a:solidFill>
                <a:effectLst/>
                <a:uLnTx/>
                <a:uFillTx/>
                <a:latin typeface="+mn-lt"/>
                <a:ea typeface="+mn-ea"/>
                <a:cs typeface="+mn-cs"/>
              </a:rPr>
              <a:t>David</a:t>
            </a:r>
            <a:r>
              <a:rPr kumimoji="0" lang="en-US" sz="1800" b="0" i="0" u="none" strike="noStrike" kern="1200" cap="none" spc="0" normalizeH="0" noProof="0" dirty="0" smtClean="0">
                <a:ln>
                  <a:noFill/>
                </a:ln>
                <a:solidFill>
                  <a:schemeClr val="tx2"/>
                </a:solidFill>
                <a:effectLst/>
                <a:uLnTx/>
                <a:uFillTx/>
                <a:latin typeface="+mn-lt"/>
                <a:ea typeface="+mn-ea"/>
                <a:cs typeface="+mn-cs"/>
              </a:rPr>
              <a:t> H. Owens</a:t>
            </a:r>
            <a:endParaRPr kumimoji="0" lang="en-US" sz="1800" b="0" i="0" u="none" strike="noStrike" kern="1200" cap="none" spc="0" normalizeH="0" baseline="0" noProof="0" dirty="0" smtClean="0">
              <a:ln>
                <a:noFill/>
              </a:ln>
              <a:solidFill>
                <a:schemeClr val="tx2"/>
              </a:solidFill>
              <a:effectLst/>
              <a:uLnTx/>
              <a:uFillTx/>
              <a:latin typeface="+mn-lt"/>
              <a:ea typeface="+mn-ea"/>
              <a:cs typeface="+mn-cs"/>
            </a:endParaRP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1600" b="0" i="0" u="none" strike="noStrike" kern="1200" cap="none" spc="0" normalizeH="0" baseline="0" noProof="0" dirty="0" smtClean="0">
                <a:ln>
                  <a:noFill/>
                </a:ln>
                <a:solidFill>
                  <a:schemeClr val="tx2"/>
                </a:solidFill>
                <a:effectLst/>
                <a:uLnTx/>
                <a:uFillTx/>
                <a:latin typeface="+mn-lt"/>
                <a:ea typeface="+mn-ea"/>
                <a:cs typeface="+mn-cs"/>
              </a:rPr>
              <a:t>Emergency Health &amp; Medical Logistics</a:t>
            </a: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US" sz="1600" b="0" i="0" u="none" strike="noStrike" kern="1200" cap="none" spc="0" normalizeH="0" baseline="0" noProof="0" dirty="0">
              <a:ln>
                <a:noFill/>
              </a:ln>
              <a:solidFill>
                <a:schemeClr val="tx2"/>
              </a:solidFill>
              <a:effectLst/>
              <a:uLnTx/>
              <a:uFillTx/>
              <a:latin typeface="+mn-lt"/>
              <a:ea typeface="+mn-ea"/>
              <a:cs typeface="+mn-cs"/>
            </a:endParaRPr>
          </a:p>
        </p:txBody>
      </p:sp>
      <p:pic>
        <p:nvPicPr>
          <p:cNvPr id="5" name="Picture 4" descr="DohWebSmall158.gif"/>
          <p:cNvPicPr>
            <a:picLocks noChangeAspect="1"/>
          </p:cNvPicPr>
          <p:nvPr/>
        </p:nvPicPr>
        <p:blipFill>
          <a:blip r:embed="rId2"/>
          <a:stretch>
            <a:fillRect/>
          </a:stretch>
        </p:blipFill>
        <p:spPr>
          <a:xfrm>
            <a:off x="4800600" y="5029200"/>
            <a:ext cx="1744870" cy="762000"/>
          </a:xfrm>
          <a:prstGeom prst="rect">
            <a:avLst/>
          </a:prstGeom>
        </p:spPr>
      </p:pic>
      <p:pic>
        <p:nvPicPr>
          <p:cNvPr id="6" name="Picture 5" descr="dhs-banner2.jpg"/>
          <p:cNvPicPr>
            <a:picLocks noChangeAspect="1"/>
          </p:cNvPicPr>
          <p:nvPr/>
        </p:nvPicPr>
        <p:blipFill>
          <a:blip r:embed="rId3"/>
          <a:stretch>
            <a:fillRect/>
          </a:stretch>
        </p:blipFill>
        <p:spPr>
          <a:xfrm>
            <a:off x="381000" y="4953000"/>
            <a:ext cx="2286000" cy="685800"/>
          </a:xfrm>
          <a:prstGeom prst="rect">
            <a:avLst/>
          </a:prstGeom>
        </p:spPr>
      </p:pic>
      <p:pic>
        <p:nvPicPr>
          <p:cNvPr id="46081" name="Picture 1"/>
          <p:cNvPicPr>
            <a:picLocks noChangeAspect="1" noChangeArrowheads="1"/>
          </p:cNvPicPr>
          <p:nvPr/>
        </p:nvPicPr>
        <p:blipFill>
          <a:blip r:embed="rId4"/>
          <a:srcRect/>
          <a:stretch>
            <a:fillRect/>
          </a:stretch>
        </p:blipFill>
        <p:spPr bwMode="auto">
          <a:xfrm>
            <a:off x="3886200" y="1676400"/>
            <a:ext cx="1447800"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assets_deployed01.jpg"/>
          <p:cNvPicPr>
            <a:picLocks noChangeAspect="1"/>
          </p:cNvPicPr>
          <p:nvPr/>
        </p:nvPicPr>
        <p:blipFill>
          <a:blip r:embed="rId2"/>
          <a:srcRect/>
          <a:stretch>
            <a:fillRect/>
          </a:stretch>
        </p:blipFill>
        <p:spPr bwMode="auto">
          <a:xfrm>
            <a:off x="0" y="381000"/>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CRI</a:t>
            </a:r>
          </a:p>
        </p:txBody>
      </p:sp>
      <p:sp>
        <p:nvSpPr>
          <p:cNvPr id="3" name="Content Placeholder 2"/>
          <p:cNvSpPr>
            <a:spLocks noGrp="1"/>
          </p:cNvSpPr>
          <p:nvPr>
            <p:ph idx="1"/>
          </p:nvPr>
        </p:nvSpPr>
        <p:spPr/>
        <p:txBody>
          <a:bodyPr/>
          <a:lstStyle/>
          <a:p>
            <a:pPr>
              <a:buNone/>
            </a:pPr>
            <a:r>
              <a:rPr lang="en-US" dirty="0" smtClean="0"/>
              <a:t>  The Cities Readiness Initiative (CRI) is a federal effort designed to increase bioterrorism preparedness in the nation's larger cities. </a:t>
            </a:r>
          </a:p>
          <a:p>
            <a:pPr lvl="1"/>
            <a:r>
              <a:rPr lang="en-US" dirty="0" smtClean="0">
                <a:solidFill>
                  <a:schemeClr val="accent1">
                    <a:lumMod val="50000"/>
                  </a:schemeClr>
                </a:solidFill>
              </a:rPr>
              <a:t>Increase bioterrorism preparedness </a:t>
            </a:r>
          </a:p>
          <a:p>
            <a:pPr lvl="1"/>
            <a:r>
              <a:rPr lang="en-US" dirty="0" smtClean="0">
                <a:solidFill>
                  <a:schemeClr val="accent1">
                    <a:lumMod val="50000"/>
                  </a:schemeClr>
                </a:solidFill>
              </a:rPr>
              <a:t>Save Lives; medicine into entire population within 48 hours</a:t>
            </a:r>
          </a:p>
          <a:p>
            <a:pPr lvl="1"/>
            <a:r>
              <a:rPr lang="en-US" dirty="0" smtClean="0">
                <a:solidFill>
                  <a:schemeClr val="accent1">
                    <a:lumMod val="50000"/>
                  </a:schemeClr>
                </a:solidFill>
              </a:rPr>
              <a:t>72 Metropolitan statistical areas (MSAs) across the U.S. included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dirty="0" smtClean="0"/>
              <a:t>Oregon &amp; Washington Natural Hazards </a:t>
            </a:r>
          </a:p>
        </p:txBody>
      </p:sp>
      <p:sp>
        <p:nvSpPr>
          <p:cNvPr id="29699" name="Rectangle 3"/>
          <p:cNvSpPr>
            <a:spLocks noGrp="1" noChangeArrowheads="1"/>
          </p:cNvSpPr>
          <p:nvPr>
            <p:ph sz="half" idx="1"/>
          </p:nvPr>
        </p:nvSpPr>
        <p:spPr/>
        <p:txBody>
          <a:bodyPr/>
          <a:lstStyle/>
          <a:p>
            <a:pPr eaLnBrk="1" hangingPunct="1"/>
            <a:r>
              <a:rPr lang="en-US" sz="3200" dirty="0" smtClean="0"/>
              <a:t>Earthquake</a:t>
            </a:r>
          </a:p>
          <a:p>
            <a:pPr eaLnBrk="1" hangingPunct="1"/>
            <a:r>
              <a:rPr lang="en-US" sz="3200" dirty="0" smtClean="0"/>
              <a:t>Landslides</a:t>
            </a:r>
          </a:p>
          <a:p>
            <a:pPr eaLnBrk="1" hangingPunct="1"/>
            <a:r>
              <a:rPr lang="en-US" sz="3200" dirty="0" smtClean="0"/>
              <a:t>Volcanic Eruptions</a:t>
            </a:r>
          </a:p>
          <a:p>
            <a:pPr eaLnBrk="1" hangingPunct="1"/>
            <a:r>
              <a:rPr lang="en-US" sz="3200" dirty="0" smtClean="0"/>
              <a:t>Windstorms</a:t>
            </a:r>
          </a:p>
          <a:p>
            <a:pPr eaLnBrk="1" hangingPunct="1"/>
            <a:r>
              <a:rPr lang="en-US" sz="3200" dirty="0" smtClean="0"/>
              <a:t>Winter weather</a:t>
            </a:r>
          </a:p>
          <a:p>
            <a:pPr eaLnBrk="1" hangingPunct="1"/>
            <a:r>
              <a:rPr lang="en-US" sz="3200" dirty="0" smtClean="0"/>
              <a:t>Tornadoes</a:t>
            </a:r>
          </a:p>
          <a:p>
            <a:pPr eaLnBrk="1" hangingPunct="1">
              <a:buFont typeface="Wingdings" charset="2"/>
              <a:buNone/>
            </a:pPr>
            <a:endParaRPr lang="en-US" sz="3200" dirty="0" smtClean="0"/>
          </a:p>
        </p:txBody>
      </p:sp>
      <p:sp>
        <p:nvSpPr>
          <p:cNvPr id="29700" name="Rectangle 4"/>
          <p:cNvSpPr>
            <a:spLocks noGrp="1" noChangeArrowheads="1"/>
          </p:cNvSpPr>
          <p:nvPr>
            <p:ph sz="half" idx="2"/>
          </p:nvPr>
        </p:nvSpPr>
        <p:spPr/>
        <p:txBody>
          <a:bodyPr/>
          <a:lstStyle/>
          <a:p>
            <a:pPr eaLnBrk="1" hangingPunct="1">
              <a:defRPr/>
            </a:pPr>
            <a:r>
              <a:rPr lang="en-US" sz="3200" dirty="0">
                <a:ea typeface="+mn-ea"/>
                <a:cs typeface="+mn-cs"/>
              </a:rPr>
              <a:t>Tsunamis</a:t>
            </a:r>
          </a:p>
          <a:p>
            <a:pPr eaLnBrk="1" hangingPunct="1">
              <a:defRPr/>
            </a:pPr>
            <a:r>
              <a:rPr lang="en-US" sz="3200" dirty="0">
                <a:ea typeface="+mn-ea"/>
                <a:cs typeface="+mn-cs"/>
              </a:rPr>
              <a:t>Floods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20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20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fade">
                                      <p:cBhvr>
                                        <p:cTn id="22" dur="20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fade">
                                      <p:cBhvr>
                                        <p:cTn id="27" dur="2000"/>
                                        <p:tgtEl>
                                          <p:spTgt spid="296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fade">
                                      <p:cBhvr>
                                        <p:cTn id="32" dur="2000"/>
                                        <p:tgtEl>
                                          <p:spTgt spid="296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700">
                                            <p:txEl>
                                              <p:pRg st="0" end="0"/>
                                            </p:txEl>
                                          </p:spTgt>
                                        </p:tgtEl>
                                        <p:attrNameLst>
                                          <p:attrName>style.visibility</p:attrName>
                                        </p:attrNameLst>
                                      </p:cBhvr>
                                      <p:to>
                                        <p:strVal val="visible"/>
                                      </p:to>
                                    </p:set>
                                    <p:animEffect transition="in" filter="fade">
                                      <p:cBhvr>
                                        <p:cTn id="37" dur="2000"/>
                                        <p:tgtEl>
                                          <p:spTgt spid="2970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700">
                                            <p:txEl>
                                              <p:pRg st="1" end="1"/>
                                            </p:txEl>
                                          </p:spTgt>
                                        </p:tgtEl>
                                        <p:attrNameLst>
                                          <p:attrName>style.visibility</p:attrName>
                                        </p:attrNameLst>
                                      </p:cBhvr>
                                      <p:to>
                                        <p:strVal val="visible"/>
                                      </p:to>
                                    </p:set>
                                    <p:animEffect transition="in" filter="fade">
                                      <p:cBhvr>
                                        <p:cTn id="42" dur="2000"/>
                                        <p:tgtEl>
                                          <p:spTgt spid="297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70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pPr eaLnBrk="1" hangingPunct="1"/>
            <a:r>
              <a:rPr lang="en-US" dirty="0" smtClean="0"/>
              <a:t>Not so natural…	Threats</a:t>
            </a:r>
          </a:p>
        </p:txBody>
      </p:sp>
      <p:sp>
        <p:nvSpPr>
          <p:cNvPr id="30723" name="Rectangle 1027"/>
          <p:cNvSpPr>
            <a:spLocks noGrp="1" noChangeArrowheads="1"/>
          </p:cNvSpPr>
          <p:nvPr>
            <p:ph sz="half" idx="1"/>
          </p:nvPr>
        </p:nvSpPr>
        <p:spPr>
          <a:xfrm>
            <a:off x="457200" y="2249425"/>
            <a:ext cx="4038600" cy="3313176"/>
          </a:xfrm>
        </p:spPr>
        <p:txBody>
          <a:bodyPr/>
          <a:lstStyle/>
          <a:p>
            <a:pPr>
              <a:defRPr/>
            </a:pPr>
            <a:r>
              <a:rPr lang="en-US" sz="3600" dirty="0" smtClean="0">
                <a:solidFill>
                  <a:srgbClr val="FF0000"/>
                </a:solidFill>
              </a:rPr>
              <a:t>C</a:t>
            </a:r>
            <a:r>
              <a:rPr lang="en-US" sz="3600" dirty="0" smtClean="0"/>
              <a:t>hemical </a:t>
            </a:r>
          </a:p>
          <a:p>
            <a:pPr eaLnBrk="1" hangingPunct="1">
              <a:defRPr/>
            </a:pPr>
            <a:r>
              <a:rPr lang="en-US" sz="3600" dirty="0" smtClean="0">
                <a:solidFill>
                  <a:srgbClr val="FF0000"/>
                </a:solidFill>
                <a:ea typeface="+mn-ea"/>
                <a:cs typeface="+mn-cs"/>
              </a:rPr>
              <a:t>B</a:t>
            </a:r>
            <a:r>
              <a:rPr lang="en-US" sz="3600" dirty="0" smtClean="0">
                <a:ea typeface="+mn-ea"/>
                <a:cs typeface="+mn-cs"/>
              </a:rPr>
              <a:t>iological</a:t>
            </a:r>
          </a:p>
          <a:p>
            <a:pPr eaLnBrk="1" hangingPunct="1">
              <a:defRPr/>
            </a:pPr>
            <a:r>
              <a:rPr lang="en-US" sz="3600" dirty="0" smtClean="0">
                <a:solidFill>
                  <a:srgbClr val="FF0000"/>
                </a:solidFill>
              </a:rPr>
              <a:t>R</a:t>
            </a:r>
            <a:r>
              <a:rPr lang="en-US" sz="3600" dirty="0" smtClean="0"/>
              <a:t>adiological</a:t>
            </a:r>
            <a:endParaRPr lang="en-US" sz="3600" dirty="0">
              <a:ea typeface="+mn-ea"/>
              <a:cs typeface="+mn-cs"/>
            </a:endParaRPr>
          </a:p>
          <a:p>
            <a:pPr>
              <a:defRPr/>
            </a:pPr>
            <a:r>
              <a:rPr lang="en-US" sz="3600" dirty="0" smtClean="0">
                <a:solidFill>
                  <a:srgbClr val="FF0000"/>
                </a:solidFill>
              </a:rPr>
              <a:t>N</a:t>
            </a:r>
            <a:r>
              <a:rPr lang="en-US" sz="3600" dirty="0" smtClean="0"/>
              <a:t>uclear blast</a:t>
            </a:r>
          </a:p>
          <a:p>
            <a:pPr>
              <a:defRPr/>
            </a:pPr>
            <a:r>
              <a:rPr lang="en-US" sz="3600" dirty="0" smtClean="0">
                <a:solidFill>
                  <a:srgbClr val="FF0000"/>
                </a:solidFill>
              </a:rPr>
              <a:t>E</a:t>
            </a:r>
            <a:r>
              <a:rPr lang="en-US" sz="3600" dirty="0" smtClean="0"/>
              <a:t>xplosive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533400" y="685800"/>
            <a:ext cx="8229600" cy="1066800"/>
          </a:xfrm>
        </p:spPr>
        <p:txBody>
          <a:bodyPr/>
          <a:lstStyle/>
          <a:p>
            <a:pPr eaLnBrk="1" hangingPunct="1"/>
            <a:r>
              <a:rPr lang="en-US" dirty="0" smtClean="0"/>
              <a:t>Pandemic Influenza…	</a:t>
            </a:r>
          </a:p>
        </p:txBody>
      </p:sp>
      <p:sp>
        <p:nvSpPr>
          <p:cNvPr id="31747" name="Rectangle 3"/>
          <p:cNvSpPr>
            <a:spLocks noGrp="1" noChangeArrowheads="1"/>
          </p:cNvSpPr>
          <p:nvPr>
            <p:ph idx="1"/>
          </p:nvPr>
        </p:nvSpPr>
        <p:spPr>
          <a:xfrm>
            <a:off x="0" y="1828800"/>
            <a:ext cx="9144000" cy="5105400"/>
          </a:xfrm>
        </p:spPr>
        <p:txBody>
          <a:bodyPr/>
          <a:lstStyle/>
          <a:p>
            <a:pPr eaLnBrk="1" hangingPunct="1">
              <a:buFont typeface="Wingdings" charset="2"/>
              <a:buNone/>
            </a:pPr>
            <a:r>
              <a:rPr lang="en-US" dirty="0" smtClean="0"/>
              <a:t>  flu.oregon.gov</a:t>
            </a:r>
          </a:p>
        </p:txBody>
      </p:sp>
      <p:graphicFrame>
        <p:nvGraphicFramePr>
          <p:cNvPr id="26626" name="Object 2"/>
          <p:cNvGraphicFramePr>
            <a:graphicFrameLocks noChangeAspect="1"/>
          </p:cNvGraphicFramePr>
          <p:nvPr/>
        </p:nvGraphicFramePr>
        <p:xfrm>
          <a:off x="152400" y="2057400"/>
          <a:ext cx="8915400" cy="4570412"/>
        </p:xfrm>
        <a:graphic>
          <a:graphicData uri="http://schemas.openxmlformats.org/presentationml/2006/ole">
            <p:oleObj spid="_x0000_s26626" name="Chart" r:id="rId3" imgW="11782425" imgH="6543675" progId="Excel.Shee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838200"/>
            <a:ext cx="8229600" cy="1066800"/>
          </a:xfrm>
        </p:spPr>
        <p:txBody>
          <a:bodyPr/>
          <a:lstStyle/>
          <a:p>
            <a:pPr eaLnBrk="1" hangingPunct="1"/>
            <a:r>
              <a:rPr lang="en-US" dirty="0" smtClean="0"/>
              <a:t>Emergency Response	</a:t>
            </a:r>
          </a:p>
        </p:txBody>
      </p:sp>
      <p:sp>
        <p:nvSpPr>
          <p:cNvPr id="3" name="Content Placeholder 2"/>
          <p:cNvSpPr>
            <a:spLocks noGrp="1"/>
          </p:cNvSpPr>
          <p:nvPr>
            <p:ph sz="half" idx="1"/>
          </p:nvPr>
        </p:nvSpPr>
        <p:spPr>
          <a:xfrm>
            <a:off x="381000" y="1752600"/>
            <a:ext cx="4191000" cy="4114800"/>
          </a:xfrm>
        </p:spPr>
        <p:txBody>
          <a:bodyPr>
            <a:normAutofit/>
          </a:bodyPr>
          <a:lstStyle/>
          <a:p>
            <a:pPr eaLnBrk="1" hangingPunct="1">
              <a:defRPr/>
            </a:pPr>
            <a:r>
              <a:rPr lang="en-US" sz="3200" dirty="0" smtClean="0">
                <a:ea typeface="+mn-ea"/>
                <a:cs typeface="+mn-cs"/>
              </a:rPr>
              <a:t>Agency Operations Center</a:t>
            </a:r>
          </a:p>
          <a:p>
            <a:pPr eaLnBrk="1" hangingPunct="1">
              <a:defRPr/>
            </a:pPr>
            <a:r>
              <a:rPr lang="en-US" sz="3200" dirty="0" smtClean="0">
                <a:ea typeface="+mn-ea"/>
                <a:cs typeface="+mn-cs"/>
              </a:rPr>
              <a:t>24/7</a:t>
            </a:r>
          </a:p>
          <a:p>
            <a:pPr eaLnBrk="1" hangingPunct="1">
              <a:defRPr/>
            </a:pPr>
            <a:r>
              <a:rPr lang="en-US" sz="3200" dirty="0" smtClean="0">
                <a:ea typeface="+mn-ea"/>
                <a:cs typeface="+mn-cs"/>
              </a:rPr>
              <a:t>Activated in September</a:t>
            </a:r>
          </a:p>
          <a:p>
            <a:pPr eaLnBrk="1" hangingPunct="1">
              <a:defRPr/>
            </a:pPr>
            <a:r>
              <a:rPr lang="en-US" sz="3200" dirty="0" smtClean="0">
                <a:ea typeface="+mn-ea"/>
                <a:cs typeface="+mn-cs"/>
              </a:rPr>
              <a:t>63 of the 72 days</a:t>
            </a:r>
          </a:p>
          <a:p>
            <a:pPr eaLnBrk="1" hangingPunct="1">
              <a:defRPr/>
            </a:pPr>
            <a:r>
              <a:rPr lang="en-US" sz="3200" dirty="0" smtClean="0">
                <a:ea typeface="+mn-ea"/>
                <a:cs typeface="+mn-cs"/>
              </a:rPr>
              <a:t>Good deodorant</a:t>
            </a:r>
          </a:p>
        </p:txBody>
      </p:sp>
      <p:pic>
        <p:nvPicPr>
          <p:cNvPr id="27652" name="Picture 3"/>
          <p:cNvPicPr>
            <a:picLocks noChangeAspect="1"/>
          </p:cNvPicPr>
          <p:nvPr/>
        </p:nvPicPr>
        <p:blipFill>
          <a:blip r:embed="rId3"/>
          <a:srcRect/>
          <a:stretch>
            <a:fillRect/>
          </a:stretch>
        </p:blipFill>
        <p:spPr bwMode="auto">
          <a:xfrm>
            <a:off x="4648200" y="1905000"/>
            <a:ext cx="4264041"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pPr eaLnBrk="1" hangingPunct="1"/>
            <a:r>
              <a:rPr lang="en-US" smtClean="0"/>
              <a:t>Requests for assets</a:t>
            </a:r>
          </a:p>
        </p:txBody>
      </p:sp>
      <p:sp>
        <p:nvSpPr>
          <p:cNvPr id="6" name="Content Placeholder 5"/>
          <p:cNvSpPr>
            <a:spLocks noGrp="1"/>
          </p:cNvSpPr>
          <p:nvPr>
            <p:ph idx="1"/>
          </p:nvPr>
        </p:nvSpPr>
        <p:spPr/>
        <p:txBody>
          <a:bodyPr/>
          <a:lstStyle/>
          <a:p>
            <a:pPr eaLnBrk="1" hangingPunct="1">
              <a:defRPr/>
            </a:pPr>
            <a:r>
              <a:rPr lang="en-US" dirty="0" smtClean="0">
                <a:ea typeface="+mn-ea"/>
                <a:cs typeface="+mn-cs"/>
              </a:rPr>
              <a:t>Market supply of pandemic flu assets</a:t>
            </a:r>
          </a:p>
          <a:p>
            <a:pPr eaLnBrk="1" hangingPunct="1">
              <a:defRPr/>
            </a:pPr>
            <a:r>
              <a:rPr lang="en-US" dirty="0" smtClean="0">
                <a:ea typeface="+mn-ea"/>
                <a:cs typeface="+mn-cs"/>
              </a:rPr>
              <a:t>Tamiflu suspension</a:t>
            </a:r>
          </a:p>
          <a:p>
            <a:pPr eaLnBrk="1" hangingPunct="1">
              <a:defRPr/>
            </a:pPr>
            <a:r>
              <a:rPr lang="en-US" dirty="0" smtClean="0">
                <a:ea typeface="+mn-ea"/>
                <a:cs typeface="+mn-cs"/>
              </a:rPr>
              <a:t>N95 masks</a:t>
            </a:r>
          </a:p>
          <a:p>
            <a:pPr eaLnBrk="1" hangingPunct="1">
              <a:defRPr/>
            </a:pPr>
            <a:r>
              <a:rPr lang="en-US" dirty="0" smtClean="0">
                <a:ea typeface="+mn-ea"/>
                <a:cs typeface="+mn-cs"/>
              </a:rPr>
              <a:t>Ventilators</a:t>
            </a:r>
          </a:p>
          <a:p>
            <a:pPr eaLnBrk="1" hangingPunct="1">
              <a:defRPr/>
            </a:pPr>
            <a:r>
              <a:rPr lang="en-US" dirty="0" smtClean="0">
                <a:ea typeface="+mn-ea"/>
                <a:cs typeface="+mn-cs"/>
              </a:rPr>
              <a:t>Associated medications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457200"/>
            <a:ext cx="7772400" cy="1143000"/>
          </a:xfrm>
        </p:spPr>
        <p:txBody>
          <a:bodyPr/>
          <a:lstStyle/>
          <a:p>
            <a:r>
              <a:rPr lang="en-US" dirty="0" smtClean="0"/>
              <a:t>Lessons Learned	</a:t>
            </a:r>
          </a:p>
        </p:txBody>
      </p:sp>
      <p:sp>
        <p:nvSpPr>
          <p:cNvPr id="3" name="Content Placeholder 2"/>
          <p:cNvSpPr>
            <a:spLocks noGrp="1"/>
          </p:cNvSpPr>
          <p:nvPr>
            <p:ph sz="half" idx="1"/>
          </p:nvPr>
        </p:nvSpPr>
        <p:spPr>
          <a:xfrm>
            <a:off x="533400" y="1981200"/>
            <a:ext cx="4572000" cy="4114800"/>
          </a:xfrm>
        </p:spPr>
        <p:txBody>
          <a:bodyPr>
            <a:normAutofit fontScale="92500"/>
          </a:bodyPr>
          <a:lstStyle/>
          <a:p>
            <a:r>
              <a:rPr lang="en-US" sz="3600" dirty="0" smtClean="0"/>
              <a:t>Stand down</a:t>
            </a:r>
          </a:p>
          <a:p>
            <a:r>
              <a:rPr lang="en-US" sz="3600" dirty="0" smtClean="0"/>
              <a:t>After Action Reports</a:t>
            </a:r>
          </a:p>
          <a:p>
            <a:r>
              <a:rPr lang="en-US" sz="3600" dirty="0" smtClean="0"/>
              <a:t>CDC TAR</a:t>
            </a:r>
          </a:p>
          <a:p>
            <a:r>
              <a:rPr lang="en-US" sz="3600" dirty="0" smtClean="0"/>
              <a:t>Rewriting plans</a:t>
            </a:r>
          </a:p>
          <a:p>
            <a:r>
              <a:rPr lang="en-US" sz="3600" dirty="0" smtClean="0"/>
              <a:t>Cross border agreements</a:t>
            </a:r>
          </a:p>
          <a:p>
            <a:r>
              <a:rPr lang="en-US" sz="3600" dirty="0" smtClean="0"/>
              <a:t>Warehouse selection</a:t>
            </a:r>
          </a:p>
        </p:txBody>
      </p:sp>
      <p:pic>
        <p:nvPicPr>
          <p:cNvPr id="4" name="Picture 3" descr="Zombies-in-area-run.jpg"/>
          <p:cNvPicPr>
            <a:picLocks noChangeAspect="1"/>
          </p:cNvPicPr>
          <p:nvPr/>
        </p:nvPicPr>
        <p:blipFill>
          <a:blip r:embed="rId2"/>
          <a:srcRect l="16000" t="1199" r="22400" b="30000"/>
          <a:stretch>
            <a:fillRect/>
          </a:stretch>
        </p:blipFill>
        <p:spPr bwMode="auto">
          <a:xfrm>
            <a:off x="5257800" y="1600200"/>
            <a:ext cx="3200400" cy="47665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62000"/>
            <a:ext cx="8229600" cy="1066800"/>
          </a:xfrm>
        </p:spPr>
        <p:txBody>
          <a:bodyPr/>
          <a:lstStyle/>
          <a:p>
            <a:r>
              <a:rPr lang="en-US" dirty="0" smtClean="0"/>
              <a:t>Employment…	</a:t>
            </a:r>
          </a:p>
        </p:txBody>
      </p:sp>
      <p:sp>
        <p:nvSpPr>
          <p:cNvPr id="30723" name="TextBox 4"/>
          <p:cNvSpPr txBox="1">
            <a:spLocks noChangeArrowheads="1"/>
          </p:cNvSpPr>
          <p:nvPr/>
        </p:nvSpPr>
        <p:spPr bwMode="auto">
          <a:xfrm>
            <a:off x="762000" y="2362200"/>
            <a:ext cx="3962400" cy="523875"/>
          </a:xfrm>
          <a:prstGeom prst="rect">
            <a:avLst/>
          </a:prstGeom>
          <a:noFill/>
          <a:ln w="9525">
            <a:noFill/>
            <a:miter lim="800000"/>
            <a:headEnd/>
            <a:tailEnd/>
          </a:ln>
        </p:spPr>
        <p:txBody>
          <a:bodyPr>
            <a:spAutoFit/>
          </a:bodyPr>
          <a:lstStyle/>
          <a:p>
            <a:r>
              <a:rPr lang="en-US" sz="2800"/>
              <a:t>Public Health</a:t>
            </a:r>
          </a:p>
        </p:txBody>
      </p:sp>
      <p:sp>
        <p:nvSpPr>
          <p:cNvPr id="30724" name="TextBox 6"/>
          <p:cNvSpPr txBox="1">
            <a:spLocks noChangeArrowheads="1"/>
          </p:cNvSpPr>
          <p:nvPr/>
        </p:nvSpPr>
        <p:spPr bwMode="auto">
          <a:xfrm>
            <a:off x="3352800" y="4648200"/>
            <a:ext cx="3352800" cy="523875"/>
          </a:xfrm>
          <a:prstGeom prst="rect">
            <a:avLst/>
          </a:prstGeom>
          <a:noFill/>
          <a:ln w="9525">
            <a:noFill/>
            <a:miter lim="800000"/>
            <a:headEnd/>
            <a:tailEnd/>
          </a:ln>
        </p:spPr>
        <p:txBody>
          <a:bodyPr>
            <a:spAutoFit/>
          </a:bodyPr>
          <a:lstStyle/>
          <a:p>
            <a:r>
              <a:rPr lang="en-US" sz="2800"/>
              <a:t>Business</a:t>
            </a:r>
          </a:p>
        </p:txBody>
      </p:sp>
      <p:sp>
        <p:nvSpPr>
          <p:cNvPr id="30725" name="TextBox 7"/>
          <p:cNvSpPr txBox="1">
            <a:spLocks noChangeArrowheads="1"/>
          </p:cNvSpPr>
          <p:nvPr/>
        </p:nvSpPr>
        <p:spPr bwMode="auto">
          <a:xfrm>
            <a:off x="4114800" y="3348038"/>
            <a:ext cx="4191000" cy="523875"/>
          </a:xfrm>
          <a:prstGeom prst="rect">
            <a:avLst/>
          </a:prstGeom>
          <a:noFill/>
          <a:ln w="9525">
            <a:noFill/>
            <a:miter lim="800000"/>
            <a:headEnd/>
            <a:tailEnd/>
          </a:ln>
        </p:spPr>
        <p:txBody>
          <a:bodyPr>
            <a:spAutoFit/>
          </a:bodyPr>
          <a:lstStyle/>
          <a:p>
            <a:r>
              <a:rPr lang="en-US" sz="2800"/>
              <a:t>Information Technology</a:t>
            </a:r>
          </a:p>
        </p:txBody>
      </p:sp>
      <p:sp>
        <p:nvSpPr>
          <p:cNvPr id="30726" name="TextBox 8"/>
          <p:cNvSpPr txBox="1">
            <a:spLocks noChangeArrowheads="1"/>
          </p:cNvSpPr>
          <p:nvPr/>
        </p:nvSpPr>
        <p:spPr bwMode="auto">
          <a:xfrm>
            <a:off x="1143000" y="3657600"/>
            <a:ext cx="2667000" cy="523875"/>
          </a:xfrm>
          <a:prstGeom prst="rect">
            <a:avLst/>
          </a:prstGeom>
          <a:noFill/>
          <a:ln w="9525">
            <a:noFill/>
            <a:miter lim="800000"/>
            <a:headEnd/>
            <a:tailEnd/>
          </a:ln>
        </p:spPr>
        <p:txBody>
          <a:bodyPr>
            <a:spAutoFit/>
          </a:bodyPr>
          <a:lstStyle/>
          <a:p>
            <a:r>
              <a:rPr lang="en-US" sz="2800"/>
              <a:t>Medical Degree</a:t>
            </a:r>
          </a:p>
        </p:txBody>
      </p:sp>
      <p:sp>
        <p:nvSpPr>
          <p:cNvPr id="30727" name="TextBox 9"/>
          <p:cNvSpPr txBox="1">
            <a:spLocks noChangeArrowheads="1"/>
          </p:cNvSpPr>
          <p:nvPr/>
        </p:nvSpPr>
        <p:spPr bwMode="auto">
          <a:xfrm>
            <a:off x="5486400" y="2357438"/>
            <a:ext cx="2819400" cy="523875"/>
          </a:xfrm>
          <a:prstGeom prst="rect">
            <a:avLst/>
          </a:prstGeom>
          <a:noFill/>
          <a:ln w="9525">
            <a:noFill/>
            <a:miter lim="800000"/>
            <a:headEnd/>
            <a:tailEnd/>
          </a:ln>
        </p:spPr>
        <p:txBody>
          <a:bodyPr>
            <a:spAutoFit/>
          </a:bodyPr>
          <a:lstStyle/>
          <a:p>
            <a:r>
              <a:rPr lang="en-US" sz="2800"/>
              <a:t>Lawyer</a:t>
            </a:r>
          </a:p>
        </p:txBody>
      </p:sp>
      <p:sp>
        <p:nvSpPr>
          <p:cNvPr id="30728" name="TextBox 10"/>
          <p:cNvSpPr txBox="1">
            <a:spLocks noChangeArrowheads="1"/>
          </p:cNvSpPr>
          <p:nvPr/>
        </p:nvSpPr>
        <p:spPr bwMode="auto">
          <a:xfrm>
            <a:off x="5715000" y="4343400"/>
            <a:ext cx="2895600" cy="523875"/>
          </a:xfrm>
          <a:prstGeom prst="rect">
            <a:avLst/>
          </a:prstGeom>
          <a:noFill/>
          <a:ln w="9525">
            <a:noFill/>
            <a:miter lim="800000"/>
            <a:headEnd/>
            <a:tailEnd/>
          </a:ln>
        </p:spPr>
        <p:txBody>
          <a:bodyPr>
            <a:spAutoFit/>
          </a:bodyPr>
          <a:lstStyle/>
          <a:p>
            <a:r>
              <a:rPr lang="en-US" sz="2800"/>
              <a:t>Law Enforcement</a:t>
            </a:r>
          </a:p>
        </p:txBody>
      </p:sp>
      <p:sp>
        <p:nvSpPr>
          <p:cNvPr id="30729" name="TextBox 11"/>
          <p:cNvSpPr txBox="1">
            <a:spLocks noChangeArrowheads="1"/>
          </p:cNvSpPr>
          <p:nvPr/>
        </p:nvSpPr>
        <p:spPr bwMode="auto">
          <a:xfrm>
            <a:off x="990600" y="5410200"/>
            <a:ext cx="2667000" cy="523875"/>
          </a:xfrm>
          <a:prstGeom prst="rect">
            <a:avLst/>
          </a:prstGeom>
          <a:noFill/>
          <a:ln w="9525">
            <a:noFill/>
            <a:miter lim="800000"/>
            <a:headEnd/>
            <a:tailEnd/>
          </a:ln>
        </p:spPr>
        <p:txBody>
          <a:bodyPr>
            <a:spAutoFit/>
          </a:bodyPr>
          <a:lstStyle/>
          <a:p>
            <a:r>
              <a:rPr lang="en-US" sz="2800"/>
              <a:t>Veterinarian</a:t>
            </a:r>
          </a:p>
        </p:txBody>
      </p:sp>
      <p:sp>
        <p:nvSpPr>
          <p:cNvPr id="30730" name="TextBox 12"/>
          <p:cNvSpPr txBox="1">
            <a:spLocks noChangeArrowheads="1"/>
          </p:cNvSpPr>
          <p:nvPr/>
        </p:nvSpPr>
        <p:spPr bwMode="auto">
          <a:xfrm>
            <a:off x="4800600" y="5486400"/>
            <a:ext cx="2743200" cy="523875"/>
          </a:xfrm>
          <a:prstGeom prst="rect">
            <a:avLst/>
          </a:prstGeom>
          <a:noFill/>
          <a:ln w="9525">
            <a:noFill/>
            <a:miter lim="800000"/>
            <a:headEnd/>
            <a:tailEnd/>
          </a:ln>
        </p:spPr>
        <p:txBody>
          <a:bodyPr>
            <a:spAutoFit/>
          </a:bodyPr>
          <a:lstStyle/>
          <a:p>
            <a:r>
              <a:rPr lang="en-US" sz="2800"/>
              <a:t>Epidemiologist</a:t>
            </a:r>
          </a:p>
        </p:txBody>
      </p:sp>
      <p:sp>
        <p:nvSpPr>
          <p:cNvPr id="30731" name="TextBox 13"/>
          <p:cNvSpPr txBox="1">
            <a:spLocks noChangeArrowheads="1"/>
          </p:cNvSpPr>
          <p:nvPr/>
        </p:nvSpPr>
        <p:spPr bwMode="auto">
          <a:xfrm>
            <a:off x="6858000" y="1747838"/>
            <a:ext cx="2057400" cy="523875"/>
          </a:xfrm>
          <a:prstGeom prst="rect">
            <a:avLst/>
          </a:prstGeom>
          <a:noFill/>
          <a:ln w="9525">
            <a:noFill/>
            <a:miter lim="800000"/>
            <a:headEnd/>
            <a:tailEnd/>
          </a:ln>
        </p:spPr>
        <p:txBody>
          <a:bodyPr>
            <a:spAutoFit/>
          </a:bodyPr>
          <a:lstStyle/>
          <a:p>
            <a:r>
              <a:rPr lang="en-US" sz="2800"/>
              <a:t>GIS</a:t>
            </a:r>
          </a:p>
        </p:txBody>
      </p:sp>
      <p:sp>
        <p:nvSpPr>
          <p:cNvPr id="30732" name="TextBox 14"/>
          <p:cNvSpPr txBox="1">
            <a:spLocks noChangeArrowheads="1"/>
          </p:cNvSpPr>
          <p:nvPr/>
        </p:nvSpPr>
        <p:spPr bwMode="auto">
          <a:xfrm>
            <a:off x="3048000" y="1905000"/>
            <a:ext cx="2286000" cy="523875"/>
          </a:xfrm>
          <a:prstGeom prst="rect">
            <a:avLst/>
          </a:prstGeom>
          <a:noFill/>
          <a:ln w="9525">
            <a:noFill/>
            <a:miter lim="800000"/>
            <a:headEnd/>
            <a:tailEnd/>
          </a:ln>
        </p:spPr>
        <p:txBody>
          <a:bodyPr>
            <a:spAutoFit/>
          </a:bodyPr>
          <a:lstStyle/>
          <a:p>
            <a:r>
              <a:rPr lang="en-US" sz="2800"/>
              <a:t>Statistician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685800"/>
            <a:ext cx="8229600" cy="1066800"/>
          </a:xfrm>
        </p:spPr>
        <p:txBody>
          <a:bodyPr/>
          <a:lstStyle/>
          <a:p>
            <a:r>
              <a:rPr lang="en-US" dirty="0" smtClean="0"/>
              <a:t>Ferret Talking Points	</a:t>
            </a:r>
          </a:p>
        </p:txBody>
      </p:sp>
      <p:sp>
        <p:nvSpPr>
          <p:cNvPr id="3" name="Content Placeholder 2"/>
          <p:cNvSpPr>
            <a:spLocks noGrp="1"/>
          </p:cNvSpPr>
          <p:nvPr>
            <p:ph sz="half" idx="1"/>
          </p:nvPr>
        </p:nvSpPr>
        <p:spPr>
          <a:xfrm>
            <a:off x="685800" y="1981200"/>
            <a:ext cx="5181600" cy="4114800"/>
          </a:xfrm>
        </p:spPr>
        <p:txBody>
          <a:bodyPr>
            <a:normAutofit/>
          </a:bodyPr>
          <a:lstStyle/>
          <a:p>
            <a:r>
              <a:rPr lang="en-US" sz="4000" dirty="0" smtClean="0"/>
              <a:t>Believe in yourself</a:t>
            </a:r>
          </a:p>
          <a:p>
            <a:r>
              <a:rPr lang="en-US" sz="4000" dirty="0" smtClean="0"/>
              <a:t>Take healthy risks</a:t>
            </a:r>
          </a:p>
          <a:p>
            <a:r>
              <a:rPr lang="en-US" sz="4000" dirty="0" smtClean="0"/>
              <a:t>Trust your instincts</a:t>
            </a:r>
          </a:p>
          <a:p>
            <a:r>
              <a:rPr lang="en-US" sz="4000" dirty="0" smtClean="0"/>
              <a:t>Go for 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CDC Strategic National Stockpile</a:t>
            </a:r>
          </a:p>
        </p:txBody>
      </p:sp>
      <p:sp>
        <p:nvSpPr>
          <p:cNvPr id="6" name="Content Placeholder 5"/>
          <p:cNvSpPr>
            <a:spLocks noGrp="1"/>
          </p:cNvSpPr>
          <p:nvPr>
            <p:ph idx="1"/>
          </p:nvPr>
        </p:nvSpPr>
        <p:spPr>
          <a:xfrm>
            <a:off x="1169988" y="2133600"/>
            <a:ext cx="7772400" cy="4114800"/>
          </a:xfrm>
        </p:spPr>
        <p:txBody>
          <a:bodyPr/>
          <a:lstStyle/>
          <a:p>
            <a:pPr eaLnBrk="1" hangingPunct="1"/>
            <a:r>
              <a:rPr lang="en-US" smtClean="0"/>
              <a:t>National repository of life-saving pharmaceuticals and medical supplies to protect the American public if there is a public health emergency severe enough to cause local supplies to run out.</a:t>
            </a:r>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ctrTitle"/>
          </p:nvPr>
        </p:nvSpPr>
        <p:spPr>
          <a:xfrm>
            <a:off x="457200" y="1524000"/>
            <a:ext cx="8458200" cy="1470025"/>
          </a:xfrm>
        </p:spPr>
        <p:txBody>
          <a:bodyPr/>
          <a:lstStyle/>
          <a:p>
            <a:r>
              <a:rPr lang="en-US" dirty="0" smtClean="0"/>
              <a:t>Thank you!</a:t>
            </a:r>
          </a:p>
        </p:txBody>
      </p:sp>
      <p:sp>
        <p:nvSpPr>
          <p:cNvPr id="7" name="Subtitle 6"/>
          <p:cNvSpPr>
            <a:spLocks noGrp="1"/>
          </p:cNvSpPr>
          <p:nvPr>
            <p:ph type="subTitle" idx="1"/>
          </p:nvPr>
        </p:nvSpPr>
        <p:spPr/>
        <p:txBody>
          <a:bodyPr>
            <a:normAutofit fontScale="92500" lnSpcReduction="10000"/>
          </a:bodyPr>
          <a:lstStyle/>
          <a:p>
            <a:r>
              <a:rPr lang="en-US" dirty="0" smtClean="0"/>
              <a:t>sonya.l.czerniak@state.or.us</a:t>
            </a:r>
          </a:p>
          <a:p>
            <a:r>
              <a:rPr lang="en-US" dirty="0" smtClean="0"/>
              <a:t>(971) 673-0327 </a:t>
            </a:r>
          </a:p>
          <a:p>
            <a:endParaRPr lang="en-US" dirty="0" smtClean="0"/>
          </a:p>
          <a:p>
            <a:r>
              <a:rPr lang="en-US" dirty="0" smtClean="0">
                <a:solidFill>
                  <a:schemeClr val="accent1">
                    <a:lumMod val="50000"/>
                  </a:schemeClr>
                </a:solidFill>
              </a:rPr>
              <a:t>david.owens@doh.wa.gov</a:t>
            </a:r>
          </a:p>
          <a:p>
            <a:r>
              <a:rPr lang="en-US" dirty="0" smtClean="0">
                <a:solidFill>
                  <a:schemeClr val="accent1">
                    <a:lumMod val="50000"/>
                  </a:schemeClr>
                </a:solidFill>
              </a:rPr>
              <a:t>(360) 236-4417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SNS History</a:t>
            </a:r>
          </a:p>
        </p:txBody>
      </p:sp>
      <p:sp>
        <p:nvSpPr>
          <p:cNvPr id="3" name="Content Placeholder 2"/>
          <p:cNvSpPr>
            <a:spLocks noGrp="1"/>
          </p:cNvSpPr>
          <p:nvPr>
            <p:ph idx="1"/>
          </p:nvPr>
        </p:nvSpPr>
        <p:spPr/>
        <p:txBody>
          <a:bodyPr>
            <a:normAutofit lnSpcReduction="10000"/>
          </a:bodyPr>
          <a:lstStyle/>
          <a:p>
            <a:pPr eaLnBrk="1" hangingPunct="1"/>
            <a:r>
              <a:rPr lang="en-US" dirty="0" smtClean="0"/>
              <a:t>1999 Congress charged the HHS with creating a national pharmaceutical stockpile, the NPS was created within the CDC.</a:t>
            </a:r>
          </a:p>
          <a:p>
            <a:pPr eaLnBrk="1" hangingPunct="1"/>
            <a:r>
              <a:rPr lang="en-US" dirty="0" smtClean="0"/>
              <a:t>Provide within 12 hours of the decision to deploy</a:t>
            </a:r>
          </a:p>
          <a:p>
            <a:pPr eaLnBrk="1" hangingPunct="1"/>
            <a:r>
              <a:rPr lang="en-US" dirty="0" smtClean="0"/>
              <a:t>Deployments include:</a:t>
            </a:r>
          </a:p>
          <a:p>
            <a:pPr lvl="1"/>
            <a:r>
              <a:rPr lang="en-US" dirty="0" smtClean="0"/>
              <a:t> New York City on 9/11/01, two push packages.</a:t>
            </a:r>
          </a:p>
          <a:p>
            <a:pPr lvl="1"/>
            <a:r>
              <a:rPr lang="en-US" dirty="0" smtClean="0"/>
              <a:t>Anthrax 2001, managed inventory.</a:t>
            </a:r>
          </a:p>
          <a:p>
            <a:pPr lvl="1"/>
            <a:r>
              <a:rPr lang="en-US" dirty="0" smtClean="0"/>
              <a:t>Hurricane Katrina, 8/25/2005.</a:t>
            </a:r>
          </a:p>
          <a:p>
            <a:pPr lvl="1"/>
            <a:r>
              <a:rPr lang="en-US" dirty="0" smtClean="0"/>
              <a:t>Haiti earthquake, 1/12/2010.</a:t>
            </a:r>
          </a:p>
          <a:p>
            <a:pPr lvl="1"/>
            <a:r>
              <a:rPr lang="en-US" dirty="0" smtClean="0"/>
              <a:t>Numerous exercises with States.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SNS Structure</a:t>
            </a:r>
            <a:endParaRPr lang="en-US" dirty="0"/>
          </a:p>
        </p:txBody>
      </p:sp>
      <p:sp>
        <p:nvSpPr>
          <p:cNvPr id="3" name="Content Placeholder 2"/>
          <p:cNvSpPr>
            <a:spLocks noGrp="1"/>
          </p:cNvSpPr>
          <p:nvPr>
            <p:ph idx="1"/>
          </p:nvPr>
        </p:nvSpPr>
        <p:spPr>
          <a:xfrm>
            <a:off x="457200" y="1828800"/>
            <a:ext cx="8229600" cy="4325112"/>
          </a:xfrm>
        </p:spPr>
        <p:txBody>
          <a:bodyPr>
            <a:normAutofit fontScale="92500" lnSpcReduction="10000"/>
          </a:bodyPr>
          <a:lstStyle/>
          <a:p>
            <a:r>
              <a:rPr lang="en-US" dirty="0" smtClean="0"/>
              <a:t>The SNS is organized for flexible response! </a:t>
            </a:r>
          </a:p>
          <a:p>
            <a:r>
              <a:rPr lang="en-US" dirty="0" smtClean="0"/>
              <a:t>If the threat agent is unknown, the first line of support is the 12-hour Push Package.</a:t>
            </a:r>
          </a:p>
          <a:p>
            <a:r>
              <a:rPr lang="en-US" dirty="0" smtClean="0"/>
              <a:t>If the threat agent is known, CDC officials can send Managed Inventory.</a:t>
            </a:r>
          </a:p>
          <a:p>
            <a:r>
              <a:rPr lang="en-US" dirty="0" smtClean="0"/>
              <a:t>If a disaster calls for evacuation or Medical surge, the CDC can send Field Medical Stations.</a:t>
            </a:r>
          </a:p>
          <a:p>
            <a:r>
              <a:rPr lang="en-US" dirty="0" smtClean="0"/>
              <a:t>Positioned strategically all over U.S.</a:t>
            </a:r>
          </a:p>
          <a:p>
            <a:r>
              <a:rPr lang="en-US" dirty="0" smtClean="0"/>
              <a:t>Nerve agent exposure requires extremely rapid response, so CHEMPACK is forward deployed to states.</a:t>
            </a:r>
          </a:p>
          <a:p>
            <a:pPr lvl="1"/>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12-hour Push Package</a:t>
            </a:r>
            <a:endParaRPr lang="en-US" dirty="0"/>
          </a:p>
        </p:txBody>
      </p:sp>
      <p:sp>
        <p:nvSpPr>
          <p:cNvPr id="3" name="Content Placeholder 2"/>
          <p:cNvSpPr>
            <a:spLocks noGrp="1"/>
          </p:cNvSpPr>
          <p:nvPr>
            <p:ph idx="1"/>
          </p:nvPr>
        </p:nvSpPr>
        <p:spPr/>
        <p:txBody>
          <a:bodyPr/>
          <a:lstStyle/>
          <a:p>
            <a:r>
              <a:rPr lang="en-US" dirty="0" smtClean="0"/>
              <a:t>Package contains – pharmaceuticals, medical supplies, antidotes (unknown event)</a:t>
            </a:r>
          </a:p>
          <a:p>
            <a:r>
              <a:rPr lang="en-US" dirty="0" smtClean="0"/>
              <a:t>130 air cargo containers</a:t>
            </a:r>
          </a:p>
          <a:p>
            <a:r>
              <a:rPr lang="en-US" dirty="0" smtClean="0"/>
              <a:t>50-tons</a:t>
            </a:r>
          </a:p>
          <a:p>
            <a:r>
              <a:rPr lang="en-US" dirty="0" smtClean="0"/>
              <a:t>500,000 10-day courses of antibiotics</a:t>
            </a:r>
          </a:p>
          <a:p>
            <a:r>
              <a:rPr lang="en-US" dirty="0" smtClean="0"/>
              <a:t>Airway supplies</a:t>
            </a:r>
          </a:p>
          <a:p>
            <a:r>
              <a:rPr lang="en-US" dirty="0" smtClean="0"/>
              <a:t>IV supplies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Managed Inventory</a:t>
            </a:r>
            <a:br>
              <a:rPr lang="en-US" dirty="0" smtClean="0"/>
            </a:br>
            <a:endParaRPr lang="en-US" dirty="0"/>
          </a:p>
        </p:txBody>
      </p:sp>
      <p:sp>
        <p:nvSpPr>
          <p:cNvPr id="3" name="Content Placeholder 2"/>
          <p:cNvSpPr>
            <a:spLocks noGrp="1"/>
          </p:cNvSpPr>
          <p:nvPr>
            <p:ph idx="1"/>
          </p:nvPr>
        </p:nvSpPr>
        <p:spPr/>
        <p:txBody>
          <a:bodyPr/>
          <a:lstStyle/>
          <a:p>
            <a:r>
              <a:rPr lang="en-US" dirty="0" smtClean="0"/>
              <a:t>98% of the SNS inventory</a:t>
            </a:r>
          </a:p>
          <a:p>
            <a:r>
              <a:rPr lang="en-US" dirty="0" smtClean="0"/>
              <a:t>Can be tailored to the specific event agent</a:t>
            </a:r>
          </a:p>
          <a:p>
            <a:r>
              <a:rPr lang="en-US" dirty="0" smtClean="0"/>
              <a:t>Includes</a:t>
            </a:r>
          </a:p>
          <a:p>
            <a:pPr lvl="1"/>
            <a:r>
              <a:rPr lang="en-US" dirty="0" smtClean="0"/>
              <a:t>Pharmaceuticals</a:t>
            </a:r>
          </a:p>
          <a:p>
            <a:pPr lvl="1"/>
            <a:r>
              <a:rPr lang="en-US" dirty="0" smtClean="0"/>
              <a:t>Hydration/IV fluids and supplies</a:t>
            </a:r>
          </a:p>
          <a:p>
            <a:pPr lvl="1"/>
            <a:r>
              <a:rPr lang="en-US" dirty="0" smtClean="0"/>
              <a:t>Medical/Surgical supplies</a:t>
            </a:r>
          </a:p>
          <a:p>
            <a:pPr lvl="1"/>
            <a:r>
              <a:rPr lang="en-US" dirty="0" smtClean="0"/>
              <a:t>Airway management supplies</a:t>
            </a:r>
          </a:p>
          <a:p>
            <a:pPr lvl="1"/>
            <a:r>
              <a:rPr lang="en-US" dirty="0" smtClean="0"/>
              <a:t>Personal Protective Equipment</a:t>
            </a:r>
          </a:p>
          <a:p>
            <a:pPr lvl="1"/>
            <a:r>
              <a:rPr lang="en-US" dirty="0" smtClean="0"/>
              <a:t>Repackaging Equipment and Ventilators</a:t>
            </a:r>
          </a:p>
          <a:p>
            <a:pPr lvl="1"/>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Medical Stations</a:t>
            </a:r>
            <a:endParaRPr lang="en-US" dirty="0"/>
          </a:p>
        </p:txBody>
      </p:sp>
      <p:sp>
        <p:nvSpPr>
          <p:cNvPr id="4" name="Text Placeholder 3"/>
          <p:cNvSpPr>
            <a:spLocks noGrp="1"/>
          </p:cNvSpPr>
          <p:nvPr>
            <p:ph type="body" idx="1"/>
          </p:nvPr>
        </p:nvSpPr>
        <p:spPr>
          <a:xfrm>
            <a:off x="381000" y="2244970"/>
            <a:ext cx="8382000" cy="457200"/>
          </a:xfrm>
        </p:spPr>
        <p:txBody>
          <a:bodyPr/>
          <a:lstStyle/>
          <a:p>
            <a:endParaRPr lang="en-US" dirty="0"/>
          </a:p>
        </p:txBody>
      </p:sp>
      <p:sp>
        <p:nvSpPr>
          <p:cNvPr id="3" name="Content Placeholder 2"/>
          <p:cNvSpPr>
            <a:spLocks noGrp="1"/>
          </p:cNvSpPr>
          <p:nvPr>
            <p:ph sz="quarter" idx="2"/>
          </p:nvPr>
        </p:nvSpPr>
        <p:spPr>
          <a:xfrm>
            <a:off x="381000" y="2708519"/>
            <a:ext cx="5638800" cy="3886200"/>
          </a:xfrm>
        </p:spPr>
        <p:txBody>
          <a:bodyPr>
            <a:normAutofit fontScale="85000" lnSpcReduction="10000"/>
          </a:bodyPr>
          <a:lstStyle/>
          <a:p>
            <a:r>
              <a:rPr lang="en-US" sz="2400" dirty="0" smtClean="0"/>
              <a:t>A Federal Medical Station (FMS) is a Department of Health and Human Services (DHHS)/Assistant Secretary for Preparedness and Response (ASPR) deployable asset. The Division of Strategic National Stockpile is responsible for the deployment of FMS when directed by DHHS.</a:t>
            </a:r>
          </a:p>
          <a:p>
            <a:r>
              <a:rPr lang="en-US" sz="2400" dirty="0" smtClean="0"/>
              <a:t>250 bed station in 50 bed increments</a:t>
            </a:r>
          </a:p>
          <a:p>
            <a:r>
              <a:rPr lang="en-US" sz="2400" dirty="0" smtClean="0"/>
              <a:t>State/Local/Tribal responsibilities to provide:</a:t>
            </a:r>
          </a:p>
          <a:p>
            <a:pPr lvl="1"/>
            <a:r>
              <a:rPr lang="en-US" sz="2200" dirty="0" smtClean="0"/>
              <a:t>40,000 square foot ADA compliant facility</a:t>
            </a:r>
          </a:p>
          <a:p>
            <a:pPr lvl="1"/>
            <a:r>
              <a:rPr lang="en-US" sz="2200" dirty="0" smtClean="0"/>
              <a:t>Power, water, waste pickup, rest rooms, showers, etc.</a:t>
            </a:r>
            <a:endParaRPr lang="en-US" sz="2200" dirty="0"/>
          </a:p>
        </p:txBody>
      </p:sp>
      <p:pic>
        <p:nvPicPr>
          <p:cNvPr id="7" name="Content Placeholder 6" descr="FMSPatientSurge.jpg"/>
          <p:cNvPicPr>
            <a:picLocks noGrp="1" noChangeAspect="1"/>
          </p:cNvPicPr>
          <p:nvPr>
            <p:ph sz="quarter" idx="4"/>
          </p:nvPr>
        </p:nvPicPr>
        <p:blipFill>
          <a:blip r:embed="rId3"/>
          <a:stretch>
            <a:fillRect/>
          </a:stretch>
        </p:blipFill>
        <p:spPr>
          <a:xfrm>
            <a:off x="6019800" y="2971800"/>
            <a:ext cx="2802823" cy="210502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CHEMPACK</a:t>
            </a:r>
            <a:endParaRPr lang="en-US" dirty="0"/>
          </a:p>
        </p:txBody>
      </p:sp>
      <p:sp>
        <p:nvSpPr>
          <p:cNvPr id="6" name="Content Placeholder 5"/>
          <p:cNvSpPr>
            <a:spLocks noGrp="1"/>
          </p:cNvSpPr>
          <p:nvPr>
            <p:ph sz="half" idx="2"/>
          </p:nvPr>
        </p:nvSpPr>
        <p:spPr>
          <a:xfrm>
            <a:off x="609600" y="2209800"/>
            <a:ext cx="5181600" cy="4525963"/>
          </a:xfrm>
        </p:spPr>
        <p:txBody>
          <a:bodyPr/>
          <a:lstStyle/>
          <a:p>
            <a:r>
              <a:rPr lang="en-US" dirty="0" smtClean="0"/>
              <a:t>The mission of the CHEMPACK Program is to forward place a sustainable resource of nerve agent antidotes throughout the United States, where it will be rapidly available to state and local emergency responders and enhance their capability to respond quickly to a large-scale nerve agent exposure.</a:t>
            </a:r>
          </a:p>
          <a:p>
            <a:r>
              <a:rPr lang="en-US" dirty="0" smtClean="0"/>
              <a:t>States deploy these resources strategically to population centers of greatest vulnerability.	</a:t>
            </a:r>
          </a:p>
          <a:p>
            <a:endParaRPr lang="en-US" dirty="0"/>
          </a:p>
        </p:txBody>
      </p:sp>
      <p:pic>
        <p:nvPicPr>
          <p:cNvPr id="40962" name="Picture 2"/>
          <p:cNvPicPr>
            <a:picLocks noGrp="1" noChangeAspect="1" noChangeArrowheads="1"/>
          </p:cNvPicPr>
          <p:nvPr>
            <p:ph sz="half" idx="1"/>
          </p:nvPr>
        </p:nvPicPr>
        <p:blipFill>
          <a:blip r:embed="rId2"/>
          <a:srcRect/>
          <a:stretch>
            <a:fillRect/>
          </a:stretch>
        </p:blipFill>
        <p:spPr bwMode="auto">
          <a:xfrm>
            <a:off x="5943600" y="2590800"/>
            <a:ext cx="2585399" cy="21526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When and Why	</a:t>
            </a:r>
          </a:p>
        </p:txBody>
      </p:sp>
      <p:sp>
        <p:nvSpPr>
          <p:cNvPr id="3" name="Content Placeholder 2"/>
          <p:cNvSpPr>
            <a:spLocks noGrp="1"/>
          </p:cNvSpPr>
          <p:nvPr>
            <p:ph idx="1"/>
          </p:nvPr>
        </p:nvSpPr>
        <p:spPr/>
        <p:txBody>
          <a:bodyPr/>
          <a:lstStyle/>
          <a:p>
            <a:pPr eaLnBrk="1" hangingPunct="1">
              <a:defRPr/>
            </a:pPr>
            <a:r>
              <a:rPr lang="en-US" dirty="0" smtClean="0">
                <a:ea typeface="+mn-ea"/>
                <a:cs typeface="+mn-cs"/>
              </a:rPr>
              <a:t>Disaster will require rapid access to large quantities of resources</a:t>
            </a:r>
          </a:p>
          <a:p>
            <a:pPr eaLnBrk="1" hangingPunct="1">
              <a:defRPr/>
            </a:pPr>
            <a:r>
              <a:rPr lang="en-US" dirty="0" smtClean="0">
                <a:ea typeface="+mn-ea"/>
                <a:cs typeface="+mn-cs"/>
              </a:rPr>
              <a:t>County and states do not have the required resources</a:t>
            </a:r>
          </a:p>
          <a:p>
            <a:pPr eaLnBrk="1" hangingPunct="1">
              <a:defRPr/>
            </a:pPr>
            <a:r>
              <a:rPr lang="en-US" dirty="0" smtClean="0">
                <a:ea typeface="+mn-ea"/>
                <a:cs typeface="+mn-cs"/>
              </a:rPr>
              <a:t>National stockpile created as a resource for all</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1329</TotalTime>
  <Words>1249</Words>
  <Application>Microsoft Office PowerPoint</Application>
  <PresentationFormat>On-screen Show (4:3)</PresentationFormat>
  <Paragraphs>151</Paragraphs>
  <Slides>20</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Urban</vt:lpstr>
      <vt:lpstr>Chart</vt:lpstr>
      <vt:lpstr>Working together in an Emergency  - to Keep North Westerners’ Safe       Strategic National Stockpile, Emergency Management, and Disaster Planning</vt:lpstr>
      <vt:lpstr>CDC Strategic National Stockpile</vt:lpstr>
      <vt:lpstr>SNS History</vt:lpstr>
      <vt:lpstr>SNS Structure</vt:lpstr>
      <vt:lpstr>12-hour Push Package</vt:lpstr>
      <vt:lpstr>Managed Inventory </vt:lpstr>
      <vt:lpstr>Field Medical Stations</vt:lpstr>
      <vt:lpstr>CHEMPACK</vt:lpstr>
      <vt:lpstr>When and Why </vt:lpstr>
      <vt:lpstr>Slide 10</vt:lpstr>
      <vt:lpstr>CRI</vt:lpstr>
      <vt:lpstr>Oregon &amp; Washington Natural Hazards </vt:lpstr>
      <vt:lpstr>Not so natural… Threats</vt:lpstr>
      <vt:lpstr>Pandemic Influenza… </vt:lpstr>
      <vt:lpstr>Emergency Response </vt:lpstr>
      <vt:lpstr>Requests for assets</vt:lpstr>
      <vt:lpstr>Lessons Learned </vt:lpstr>
      <vt:lpstr>Employment… </vt:lpstr>
      <vt:lpstr>Ferret Talking Points </vt:lpstr>
      <vt:lpstr>Thank you!</vt:lpstr>
    </vt:vector>
  </TitlesOfParts>
  <Company>DHS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Behind Closed Doors in an Emergency - Working to Keep Oregonians Safe Strategic National Stockpile, Emergency Management, and Disaster Planning</dc:title>
  <dc:creator>SLCZERNIAK</dc:creator>
  <cp:lastModifiedBy>tcasey</cp:lastModifiedBy>
  <cp:revision>84</cp:revision>
  <cp:lastPrinted>1601-01-01T00:00:00Z</cp:lastPrinted>
  <dcterms:created xsi:type="dcterms:W3CDTF">2010-05-11T14:25:17Z</dcterms:created>
  <dcterms:modified xsi:type="dcterms:W3CDTF">2010-10-27T16:58:05Z</dcterms:modified>
</cp:coreProperties>
</file>